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372" r:id="rId3"/>
    <p:sldId id="350" r:id="rId4"/>
    <p:sldId id="320" r:id="rId5"/>
    <p:sldId id="340" r:id="rId6"/>
    <p:sldId id="325" r:id="rId7"/>
    <p:sldId id="348" r:id="rId8"/>
    <p:sldId id="351" r:id="rId9"/>
    <p:sldId id="404" r:id="rId10"/>
    <p:sldId id="339" r:id="rId11"/>
    <p:sldId id="406" r:id="rId12"/>
    <p:sldId id="405" r:id="rId13"/>
    <p:sldId id="407" r:id="rId14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4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47B4E-0409-4FE9-9DDE-188FCF5D1AB9}" type="datetimeFigureOut">
              <a:rPr lang="cs-CZ" smtClean="0"/>
              <a:pPr/>
              <a:t>01.09.2020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00597-20EE-4F5E-A45F-3343C74509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FB9B-D798-465E-8C63-D8AC3694CA7F}" type="datetimeFigureOut">
              <a:rPr lang="cs-CZ" smtClean="0"/>
              <a:pPr/>
              <a:t>01.09.2020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464DB-4B5B-47BE-9DC6-A76CA74A5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FB9B-D798-465E-8C63-D8AC3694CA7F}" type="datetimeFigureOut">
              <a:rPr lang="cs-CZ" smtClean="0"/>
              <a:pPr/>
              <a:t>01.09.2020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464DB-4B5B-47BE-9DC6-A76CA74A5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FB9B-D798-465E-8C63-D8AC3694CA7F}" type="datetimeFigureOut">
              <a:rPr lang="cs-CZ" smtClean="0"/>
              <a:pPr/>
              <a:t>01.09.2020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464DB-4B5B-47BE-9DC6-A76CA74A5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FB9B-D798-465E-8C63-D8AC3694CA7F}" type="datetimeFigureOut">
              <a:rPr lang="cs-CZ" smtClean="0"/>
              <a:pPr/>
              <a:t>01.09.2020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464DB-4B5B-47BE-9DC6-A76CA74A5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FB9B-D798-465E-8C63-D8AC3694CA7F}" type="datetimeFigureOut">
              <a:rPr lang="cs-CZ" smtClean="0"/>
              <a:pPr/>
              <a:t>01.09.2020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464DB-4B5B-47BE-9DC6-A76CA74A5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FB9B-D798-465E-8C63-D8AC3694CA7F}" type="datetimeFigureOut">
              <a:rPr lang="cs-CZ" smtClean="0"/>
              <a:pPr/>
              <a:t>01.09.2020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464DB-4B5B-47BE-9DC6-A76CA74A5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FB9B-D798-465E-8C63-D8AC3694CA7F}" type="datetimeFigureOut">
              <a:rPr lang="cs-CZ" smtClean="0"/>
              <a:pPr/>
              <a:t>01.09.2020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464DB-4B5B-47BE-9DC6-A76CA74A5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FB9B-D798-465E-8C63-D8AC3694CA7F}" type="datetimeFigureOut">
              <a:rPr lang="cs-CZ" smtClean="0"/>
              <a:pPr/>
              <a:t>01.09.2020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464DB-4B5B-47BE-9DC6-A76CA74A5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FB9B-D798-465E-8C63-D8AC3694CA7F}" type="datetimeFigureOut">
              <a:rPr lang="cs-CZ" smtClean="0"/>
              <a:pPr/>
              <a:t>01.09.2020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464DB-4B5B-47BE-9DC6-A76CA74A5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FB9B-D798-465E-8C63-D8AC3694CA7F}" type="datetimeFigureOut">
              <a:rPr lang="cs-CZ" smtClean="0"/>
              <a:pPr/>
              <a:t>01.09.2020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464DB-4B5B-47BE-9DC6-A76CA74A5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FB9B-D798-465E-8C63-D8AC3694CA7F}" type="datetimeFigureOut">
              <a:rPr lang="cs-CZ" smtClean="0"/>
              <a:pPr/>
              <a:t>01.09.2020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464DB-4B5B-47BE-9DC6-A76CA74A5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CFB9B-D798-465E-8C63-D8AC3694CA7F}" type="datetimeFigureOut">
              <a:rPr lang="cs-CZ" smtClean="0"/>
              <a:pPr/>
              <a:t>01.09.2020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464DB-4B5B-47BE-9DC6-A76CA74A5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2450703"/>
          </a:xfrm>
        </p:spPr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C00000"/>
                </a:solidFill>
                <a:latin typeface="Arial Black" pitchFamily="34" charset="0"/>
              </a:rPr>
              <a:t>Komunikace</a:t>
            </a:r>
            <a:endParaRPr lang="cs-CZ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3568" y="620688"/>
            <a:ext cx="7632848" cy="5544616"/>
          </a:xfrm>
          <a:prstGeom prst="rect">
            <a:avLst/>
          </a:prstGeom>
          <a:noFill/>
          <a:ln w="76200" cmpd="thickThin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52149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000" dirty="0" smtClean="0"/>
              <a:t>= </a:t>
            </a:r>
            <a:r>
              <a:rPr lang="cs-CZ" dirty="0" smtClean="0"/>
              <a:t>podání ruky, </a:t>
            </a:r>
            <a:r>
              <a:rPr lang="en-US" dirty="0" err="1" smtClean="0"/>
              <a:t>poplácání</a:t>
            </a:r>
            <a:r>
              <a:rPr lang="en-US" dirty="0" smtClean="0"/>
              <a:t>, </a:t>
            </a:r>
            <a:r>
              <a:rPr lang="en-US" dirty="0" err="1" smtClean="0"/>
              <a:t>objetí</a:t>
            </a:r>
            <a:r>
              <a:rPr lang="en-US" dirty="0" smtClean="0"/>
              <a:t>, </a:t>
            </a:r>
            <a:r>
              <a:rPr lang="en-US" dirty="0" err="1" smtClean="0"/>
              <a:t>polibky</a:t>
            </a:r>
            <a:r>
              <a:rPr lang="cs-CZ" dirty="0" smtClean="0"/>
              <a:t> x profese</a:t>
            </a:r>
          </a:p>
          <a:p>
            <a:pPr>
              <a:buNone/>
            </a:pPr>
            <a:endParaRPr lang="cs-CZ" sz="1800" dirty="0" smtClean="0"/>
          </a:p>
          <a:p>
            <a:r>
              <a:rPr lang="cs-CZ" dirty="0" smtClean="0"/>
              <a:t>dotekem můžeme </a:t>
            </a:r>
            <a:r>
              <a:rPr lang="cs-CZ" u="sng" dirty="0" smtClean="0"/>
              <a:t>vnímat</a:t>
            </a:r>
            <a:r>
              <a:rPr lang="cs-CZ" dirty="0" smtClean="0"/>
              <a:t> teplo, chlad, vlhko, třes druhé osoby</a:t>
            </a:r>
          </a:p>
          <a:p>
            <a:r>
              <a:rPr lang="cs-CZ" dirty="0" smtClean="0"/>
              <a:t>při haptickém vyšetření je nutné pacienta </a:t>
            </a:r>
            <a:r>
              <a:rPr lang="cs-CZ" u="sng" dirty="0" smtClean="0"/>
              <a:t>předem upozornit</a:t>
            </a:r>
            <a:r>
              <a:rPr lang="cs-CZ" dirty="0" smtClean="0"/>
              <a:t>, aby nepovažoval náš postup za agresi</a:t>
            </a:r>
          </a:p>
          <a:p>
            <a:r>
              <a:rPr lang="cs-CZ" dirty="0" smtClean="0"/>
              <a:t>haptickým projevem nesmíme působit </a:t>
            </a:r>
            <a:r>
              <a:rPr lang="cs-CZ" u="sng" dirty="0" smtClean="0"/>
              <a:t>bolest</a:t>
            </a:r>
          </a:p>
          <a:p>
            <a:r>
              <a:rPr lang="cs-CZ" b="1" u="sng" dirty="0" smtClean="0"/>
              <a:t>druhy doteků</a:t>
            </a:r>
            <a:r>
              <a:rPr lang="cs-CZ" b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a) přímé X nepřímé (přes oděv)</a:t>
            </a:r>
            <a:br>
              <a:rPr lang="cs-CZ" dirty="0" smtClean="0"/>
            </a:br>
            <a:r>
              <a:rPr lang="cs-CZ" dirty="0" smtClean="0"/>
              <a:t>b) profesionální (maséři, kadeřníci) X neprofesionální</a:t>
            </a:r>
            <a:br>
              <a:rPr lang="cs-CZ" dirty="0" smtClean="0"/>
            </a:br>
            <a:r>
              <a:rPr lang="cs-CZ" dirty="0" smtClean="0"/>
              <a:t>c) přátelské, nepřátelské, společenské (podání ruky), láskyplné (rodiče), erotické</a:t>
            </a:r>
          </a:p>
          <a:p>
            <a:pPr>
              <a:spcBef>
                <a:spcPts val="0"/>
              </a:spcBef>
              <a:buNone/>
            </a:pPr>
            <a:r>
              <a:rPr lang="cs-CZ" b="1" u="sng" dirty="0" smtClean="0"/>
              <a:t>síla stisku při podání ruky</a:t>
            </a:r>
            <a:r>
              <a:rPr lang="cs-CZ" b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a) </a:t>
            </a:r>
            <a:r>
              <a:rPr lang="cs-CZ" u="sng" dirty="0" smtClean="0"/>
              <a:t>silný hrubý </a:t>
            </a:r>
            <a:r>
              <a:rPr lang="cs-CZ" dirty="0" smtClean="0"/>
              <a:t>stisk - dominace, agresivita, </a:t>
            </a:r>
            <a:r>
              <a:rPr lang="en-US" dirty="0" err="1" smtClean="0"/>
              <a:t>snaha</a:t>
            </a:r>
            <a:r>
              <a:rPr lang="en-US" dirty="0" smtClean="0"/>
              <a:t> </a:t>
            </a:r>
            <a:r>
              <a:rPr lang="en-US" dirty="0" err="1" smtClean="0"/>
              <a:t>vypadat</a:t>
            </a:r>
            <a:r>
              <a:rPr lang="en-US" dirty="0" smtClean="0"/>
              <a:t> </a:t>
            </a:r>
            <a:r>
              <a:rPr lang="en-US" dirty="0" err="1" smtClean="0"/>
              <a:t>upřímně</a:t>
            </a:r>
            <a:r>
              <a:rPr lang="en-US" dirty="0" smtClean="0"/>
              <a:t>, </a:t>
            </a:r>
            <a:r>
              <a:rPr lang="en-US" dirty="0" err="1" smtClean="0"/>
              <a:t>nadšení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b) </a:t>
            </a:r>
            <a:r>
              <a:rPr lang="cs-CZ" u="sng" dirty="0" smtClean="0"/>
              <a:t>slabý</a:t>
            </a:r>
            <a:r>
              <a:rPr lang="cs-CZ" dirty="0" smtClean="0"/>
              <a:t> stisk ("leklá ryba") - nevyrovnanost, nejistota, nerozhodnost, neupřímnost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	c)</a:t>
            </a:r>
            <a:r>
              <a:rPr lang="en-US" u="sng" dirty="0" err="1" smtClean="0"/>
              <a:t>dlaň</a:t>
            </a:r>
            <a:r>
              <a:rPr lang="en-US" u="sng" dirty="0" smtClean="0"/>
              <a:t> se </a:t>
            </a:r>
            <a:r>
              <a:rPr lang="en-US" u="sng" dirty="0" err="1" smtClean="0"/>
              <a:t>nedotýká</a:t>
            </a:r>
            <a:r>
              <a:rPr lang="en-US" u="sng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 smtClean="0"/>
              <a:t>stisk</a:t>
            </a:r>
            <a:r>
              <a:rPr lang="en-US" dirty="0" smtClean="0"/>
              <a:t> </a:t>
            </a:r>
            <a:r>
              <a:rPr lang="en-US" dirty="0" err="1" smtClean="0"/>
              <a:t>prstů</a:t>
            </a:r>
            <a:r>
              <a:rPr lang="en-US" dirty="0" smtClean="0"/>
              <a:t> </a:t>
            </a:r>
            <a:r>
              <a:rPr lang="cs-CZ" dirty="0" smtClean="0"/>
              <a:t>- </a:t>
            </a:r>
            <a:r>
              <a:rPr lang="en-US" dirty="0" err="1" smtClean="0"/>
              <a:t>vyhnutí</a:t>
            </a:r>
            <a:r>
              <a:rPr lang="en-US" dirty="0" smtClean="0"/>
              <a:t> se </a:t>
            </a:r>
            <a:r>
              <a:rPr lang="en-US" dirty="0" err="1" smtClean="0"/>
              <a:t>kontaktu</a:t>
            </a:r>
            <a:endParaRPr lang="cs-CZ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6929454" cy="1143000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HAPTIKA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 (doteky)</a:t>
            </a:r>
            <a:endParaRPr lang="cs-CZ" sz="31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6786578" y="0"/>
            <a:ext cx="14763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71472" y="1428737"/>
          <a:ext cx="8229600" cy="435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433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</a:rPr>
                        <a:t>vnímání</a:t>
                      </a:r>
                      <a:endParaRPr lang="cs-CZ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</a:rPr>
                        <a:t>cítění</a:t>
                      </a:r>
                      <a:endParaRPr lang="cs-CZ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</a:rPr>
                        <a:t>myšlení</a:t>
                      </a:r>
                      <a:endParaRPr lang="cs-CZ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14322"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pozice</a:t>
                      </a:r>
                      <a:endParaRPr lang="cs-CZ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pohyby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gesta</a:t>
                      </a:r>
                      <a:endParaRPr lang="cs-CZ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mimika</a:t>
                      </a:r>
                      <a:endParaRPr lang="cs-CZ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oční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kontakt</a:t>
                      </a:r>
                      <a:endParaRPr lang="cs-CZ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dýchání</a:t>
                      </a:r>
                      <a:endParaRPr lang="cs-CZ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řeč</a:t>
                      </a:r>
                      <a:endParaRPr lang="cs-CZ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nálada</a:t>
                      </a:r>
                      <a:endParaRPr lang="cs-CZ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pocity</a:t>
                      </a:r>
                      <a:endParaRPr lang="cs-CZ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stav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těla</a:t>
                      </a:r>
                      <a:endParaRPr lang="cs-CZ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sympatie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antipatie</a:t>
                      </a:r>
                      <a:endParaRPr lang="cs-CZ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předsudky</a:t>
                      </a:r>
                      <a:endParaRPr lang="cs-CZ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očekávání</a:t>
                      </a:r>
                      <a:endParaRPr lang="cs-CZ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zkreslení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vnímaného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min.zkušeností</a:t>
                      </a:r>
                      <a:endParaRPr lang="cs-CZ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já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místě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druhého</a:t>
                      </a:r>
                      <a:endParaRPr lang="cs-CZ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haló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efekt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závěr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dle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1.dojmu)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efekt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podobnosti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cs-CZ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pokud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máme podobné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pacient</a:t>
                      </a:r>
                      <a:r>
                        <a:rPr lang="cs-CZ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nevnímáme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už</a:t>
                      </a:r>
                      <a:r>
                        <a:rPr lang="cs-CZ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individualitu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efekt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kontrastu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cs-CZ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mnohomluvný pacient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pokud přijde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málomluvný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neposlouchám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čekám</a:t>
                      </a:r>
                      <a:r>
                        <a:rPr lang="cs-CZ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že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bude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též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mluvit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hodně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Nadpis 1"/>
          <p:cNvSpPr txBox="1">
            <a:spLocks/>
          </p:cNvSpPr>
          <p:nvPr/>
        </p:nvSpPr>
        <p:spPr>
          <a:xfrm>
            <a:off x="500034" y="500042"/>
            <a:ext cx="8229600" cy="357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 třeba dobře rozlišovat tyto procesy (snadno se zaměňují):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Zadání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domácího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úkolu</a:t>
            </a:r>
            <a:r>
              <a:rPr lang="cs-CZ" dirty="0" smtClean="0">
                <a:solidFill>
                  <a:srgbClr val="C00000"/>
                </a:solidFill>
              </a:rPr>
              <a:t/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en-US" dirty="0" err="1" smtClean="0">
                <a:solidFill>
                  <a:srgbClr val="C00000"/>
                </a:solidFill>
              </a:rPr>
              <a:t>pozorování</a:t>
            </a:r>
            <a:r>
              <a:rPr lang="cs-CZ" dirty="0" smtClean="0">
                <a:solidFill>
                  <a:srgbClr val="C00000"/>
                </a:solidFill>
              </a:rPr>
              <a:t> neverbálního chování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Každý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vybere</a:t>
            </a:r>
            <a:r>
              <a:rPr lang="en-US" dirty="0" smtClean="0"/>
              <a:t> </a:t>
            </a:r>
            <a:r>
              <a:rPr lang="en-US" dirty="0" err="1" smtClean="0"/>
              <a:t>nějaké</a:t>
            </a:r>
            <a:r>
              <a:rPr lang="en-US" dirty="0" smtClean="0"/>
              <a:t> </a:t>
            </a:r>
            <a:r>
              <a:rPr lang="en-US" u="sng" dirty="0" err="1" smtClean="0"/>
              <a:t>pracoviště</a:t>
            </a:r>
            <a:r>
              <a:rPr lang="en-US" dirty="0" smtClean="0"/>
              <a:t> – </a:t>
            </a:r>
            <a:r>
              <a:rPr lang="en-US" dirty="0" err="1" smtClean="0"/>
              <a:t>nejlépe</a:t>
            </a:r>
            <a:r>
              <a:rPr lang="en-US" dirty="0" smtClean="0"/>
              <a:t> </a:t>
            </a:r>
            <a:r>
              <a:rPr lang="en-US" dirty="0" err="1" smtClean="0"/>
              <a:t>čekárnu</a:t>
            </a:r>
            <a:r>
              <a:rPr lang="en-US" dirty="0" smtClean="0"/>
              <a:t> </a:t>
            </a:r>
            <a:r>
              <a:rPr lang="en-US" dirty="0" err="1" smtClean="0"/>
              <a:t>dětského</a:t>
            </a:r>
            <a:r>
              <a:rPr lang="en-US" dirty="0" smtClean="0"/>
              <a:t> </a:t>
            </a:r>
            <a:r>
              <a:rPr lang="en-US" dirty="0" err="1" smtClean="0"/>
              <a:t>lékaře</a:t>
            </a:r>
            <a:r>
              <a:rPr lang="en-US" dirty="0" smtClean="0"/>
              <a:t>, </a:t>
            </a:r>
            <a:r>
              <a:rPr lang="en-US" dirty="0" err="1" smtClean="0"/>
              <a:t>zubní</a:t>
            </a:r>
            <a:r>
              <a:rPr lang="en-US" dirty="0" smtClean="0"/>
              <a:t>,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McDonald, </a:t>
            </a:r>
            <a:r>
              <a:rPr lang="en-US" dirty="0" err="1" smtClean="0"/>
              <a:t>nádraží</a:t>
            </a:r>
            <a:r>
              <a:rPr lang="en-US" dirty="0" smtClean="0"/>
              <a:t>, </a:t>
            </a:r>
            <a:r>
              <a:rPr lang="en-US" dirty="0" err="1" smtClean="0"/>
              <a:t>kupé</a:t>
            </a:r>
            <a:r>
              <a:rPr lang="en-US" dirty="0" smtClean="0"/>
              <a:t> </a:t>
            </a:r>
            <a:r>
              <a:rPr lang="en-US" dirty="0" err="1" smtClean="0"/>
              <a:t>vlak</a:t>
            </a:r>
            <a:r>
              <a:rPr lang="cs-CZ" dirty="0" smtClean="0"/>
              <a:t>, kavárna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. a </a:t>
            </a:r>
            <a:r>
              <a:rPr lang="en-US" dirty="0" err="1" smtClean="0"/>
              <a:t>provede</a:t>
            </a:r>
            <a:r>
              <a:rPr lang="en-US" dirty="0" smtClean="0"/>
              <a:t> </a:t>
            </a:r>
            <a:r>
              <a:rPr lang="en-US" dirty="0" err="1" smtClean="0"/>
              <a:t>nácvik</a:t>
            </a:r>
            <a:r>
              <a:rPr lang="en-US" dirty="0" smtClean="0"/>
              <a:t> </a:t>
            </a:r>
            <a:r>
              <a:rPr lang="en-US" dirty="0" err="1" smtClean="0"/>
              <a:t>pozorování</a:t>
            </a:r>
            <a:r>
              <a:rPr lang="en-US" dirty="0" smtClean="0"/>
              <a:t> </a:t>
            </a:r>
            <a:r>
              <a:rPr lang="en-US" dirty="0" err="1" smtClean="0"/>
              <a:t>komunikace</a:t>
            </a:r>
            <a:r>
              <a:rPr lang="en-US" dirty="0" smtClean="0"/>
              <a:t> </a:t>
            </a:r>
            <a:r>
              <a:rPr lang="en-US" u="sng" dirty="0" smtClean="0"/>
              <a:t>2-3 </a:t>
            </a:r>
            <a:r>
              <a:rPr lang="en-US" u="sng" dirty="0" err="1" smtClean="0"/>
              <a:t>lidí</a:t>
            </a:r>
            <a:r>
              <a:rPr lang="en-US" dirty="0" smtClean="0"/>
              <a:t> - </a:t>
            </a:r>
            <a:r>
              <a:rPr lang="en-US" dirty="0" err="1" smtClean="0"/>
              <a:t>matky</a:t>
            </a:r>
            <a:r>
              <a:rPr lang="en-US" dirty="0" smtClean="0"/>
              <a:t> s </a:t>
            </a:r>
            <a:r>
              <a:rPr lang="en-US" dirty="0" err="1" smtClean="0"/>
              <a:t>dítětem</a:t>
            </a:r>
            <a:r>
              <a:rPr lang="en-US" dirty="0" smtClean="0"/>
              <a:t>, </a:t>
            </a:r>
            <a:r>
              <a:rPr lang="en-US" dirty="0" err="1" smtClean="0"/>
              <a:t>dospělých</a:t>
            </a:r>
            <a:r>
              <a:rPr lang="en-US" dirty="0" smtClean="0"/>
              <a:t> v </a:t>
            </a:r>
            <a:r>
              <a:rPr lang="en-US" dirty="0" err="1" smtClean="0"/>
              <a:t>čekárně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zdravotníků</a:t>
            </a:r>
            <a:r>
              <a:rPr lang="en-US" dirty="0" smtClean="0"/>
              <a:t> s </a:t>
            </a:r>
            <a:r>
              <a:rPr lang="en-US" dirty="0" err="1" smtClean="0"/>
              <a:t>pacientem</a:t>
            </a:r>
            <a:r>
              <a:rPr lang="en-US" dirty="0" smtClean="0"/>
              <a:t> s </a:t>
            </a:r>
            <a:r>
              <a:rPr lang="en-US" dirty="0" err="1" smtClean="0"/>
              <a:t>reflexí</a:t>
            </a:r>
            <a:r>
              <a:rPr lang="en-US" dirty="0" smtClean="0"/>
              <a:t> </a:t>
            </a:r>
            <a:r>
              <a:rPr lang="en-US" dirty="0" err="1" smtClean="0"/>
              <a:t>souběžných</a:t>
            </a:r>
            <a:r>
              <a:rPr lang="en-US" dirty="0" smtClean="0"/>
              <a:t> </a:t>
            </a:r>
            <a:r>
              <a:rPr lang="en-US" dirty="0" err="1" smtClean="0"/>
              <a:t>vlastních</a:t>
            </a:r>
            <a:r>
              <a:rPr lang="en-US" dirty="0" smtClean="0"/>
              <a:t> </a:t>
            </a:r>
            <a:r>
              <a:rPr lang="en-US" dirty="0" err="1" smtClean="0"/>
              <a:t>myšlenek</a:t>
            </a:r>
            <a:r>
              <a:rPr lang="en-US" dirty="0" smtClean="0"/>
              <a:t> a </a:t>
            </a:r>
            <a:r>
              <a:rPr lang="en-US" dirty="0" err="1" smtClean="0"/>
              <a:t>pocitů</a:t>
            </a:r>
            <a:r>
              <a:rPr lang="en-US" dirty="0" smtClean="0"/>
              <a:t> (</a:t>
            </a:r>
            <a:r>
              <a:rPr lang="en-US" dirty="0" err="1" smtClean="0"/>
              <a:t>učím</a:t>
            </a:r>
            <a:r>
              <a:rPr lang="en-US" dirty="0" smtClean="0"/>
              <a:t> se </a:t>
            </a:r>
            <a:r>
              <a:rPr lang="en-US" dirty="0" err="1" smtClean="0"/>
              <a:t>rozlišit</a:t>
            </a:r>
            <a:r>
              <a:rPr lang="en-US" dirty="0" smtClean="0"/>
              <a:t> </a:t>
            </a:r>
            <a:r>
              <a:rPr lang="en-US" dirty="0" err="1" smtClean="0"/>
              <a:t>vnímané</a:t>
            </a:r>
            <a:r>
              <a:rPr lang="en-US" dirty="0" smtClean="0"/>
              <a:t>, </a:t>
            </a:r>
            <a:r>
              <a:rPr lang="en-US" dirty="0" err="1" smtClean="0"/>
              <a:t>vlastní</a:t>
            </a:r>
            <a:r>
              <a:rPr lang="en-US" dirty="0" smtClean="0"/>
              <a:t> </a:t>
            </a:r>
            <a:r>
              <a:rPr lang="en-US" dirty="0" err="1" smtClean="0"/>
              <a:t>pocity</a:t>
            </a:r>
            <a:r>
              <a:rPr lang="en-US" dirty="0" smtClean="0"/>
              <a:t> a </a:t>
            </a:r>
            <a:r>
              <a:rPr lang="en-US" dirty="0" err="1" smtClean="0"/>
              <a:t>myšlení</a:t>
            </a:r>
            <a:r>
              <a:rPr lang="en-US" dirty="0" smtClean="0"/>
              <a:t> u </a:t>
            </a:r>
            <a:r>
              <a:rPr lang="en-US" dirty="0" err="1" smtClean="0"/>
              <a:t>sebe</a:t>
            </a:r>
            <a:r>
              <a:rPr lang="en-US" dirty="0" smtClean="0"/>
              <a:t>). </a:t>
            </a:r>
            <a:r>
              <a:rPr lang="en-US" u="sng" dirty="0" smtClean="0"/>
              <a:t>5-6 </a:t>
            </a:r>
            <a:r>
              <a:rPr lang="en-US" u="sng" dirty="0" err="1" smtClean="0"/>
              <a:t>sekvencí</a:t>
            </a:r>
            <a:r>
              <a:rPr lang="en-US" dirty="0" smtClean="0"/>
              <a:t> </a:t>
            </a:r>
            <a:r>
              <a:rPr lang="cs-CZ" dirty="0" smtClean="0"/>
              <a:t>této </a:t>
            </a:r>
            <a:r>
              <a:rPr lang="en-US" dirty="0" err="1" smtClean="0"/>
              <a:t>situace</a:t>
            </a:r>
            <a:r>
              <a:rPr lang="en-US" dirty="0" smtClean="0"/>
              <a:t>. </a:t>
            </a:r>
            <a:r>
              <a:rPr lang="en-US" dirty="0" err="1" smtClean="0"/>
              <a:t>Pozorování</a:t>
            </a:r>
            <a:r>
              <a:rPr lang="en-US" dirty="0" smtClean="0"/>
              <a:t> </a:t>
            </a:r>
            <a:r>
              <a:rPr lang="en-US" dirty="0" err="1" smtClean="0"/>
              <a:t>každý</a:t>
            </a:r>
            <a:r>
              <a:rPr lang="en-US" dirty="0" smtClean="0"/>
              <a:t> </a:t>
            </a:r>
            <a:r>
              <a:rPr lang="en-US" dirty="0" err="1" smtClean="0"/>
              <a:t>popíše</a:t>
            </a:r>
            <a:r>
              <a:rPr lang="en-US" dirty="0" smtClean="0"/>
              <a:t> </a:t>
            </a:r>
            <a:r>
              <a:rPr lang="en-US" dirty="0" err="1" smtClean="0"/>
              <a:t>následující</a:t>
            </a:r>
            <a:r>
              <a:rPr lang="en-US" dirty="0" smtClean="0"/>
              <a:t> </a:t>
            </a:r>
            <a:r>
              <a:rPr lang="en-US" dirty="0" err="1" smtClean="0"/>
              <a:t>formou</a:t>
            </a:r>
            <a:r>
              <a:rPr lang="en-US" dirty="0" smtClean="0"/>
              <a:t> </a:t>
            </a:r>
            <a:r>
              <a:rPr lang="en-US" u="sng" dirty="0" smtClean="0"/>
              <a:t>do</a:t>
            </a:r>
            <a:r>
              <a:rPr lang="cs-CZ" u="sng" dirty="0" smtClean="0"/>
              <a:t> protokolu do</a:t>
            </a:r>
            <a:r>
              <a:rPr lang="en-US" u="sng" dirty="0" smtClean="0"/>
              <a:t> </a:t>
            </a:r>
            <a:r>
              <a:rPr lang="en-US" u="sng" dirty="0" err="1" smtClean="0"/>
              <a:t>tří</a:t>
            </a:r>
            <a:r>
              <a:rPr lang="en-US" u="sng" dirty="0" smtClean="0"/>
              <a:t> </a:t>
            </a:r>
            <a:r>
              <a:rPr lang="en-US" u="sng" dirty="0" err="1" smtClean="0"/>
              <a:t>sloupců</a:t>
            </a:r>
            <a:r>
              <a:rPr lang="en-US" u="sng" dirty="0" smtClean="0"/>
              <a:t> </a:t>
            </a:r>
            <a:r>
              <a:rPr lang="cs-CZ" u="sng" dirty="0" smtClean="0"/>
              <a:t>– viz příklad.</a:t>
            </a:r>
            <a:endParaRPr lang="cs-CZ" dirty="0" smtClean="0"/>
          </a:p>
          <a:p>
            <a:pPr lvl="0"/>
            <a:r>
              <a:rPr lang="en-US" u="sng" dirty="0" err="1" smtClean="0"/>
              <a:t>pozorované</a:t>
            </a:r>
            <a:r>
              <a:rPr lang="en-US" u="sng" dirty="0" smtClean="0"/>
              <a:t> </a:t>
            </a:r>
            <a:r>
              <a:rPr lang="en-US" u="sng" dirty="0" err="1" smtClean="0"/>
              <a:t>dění</a:t>
            </a:r>
            <a:r>
              <a:rPr lang="en-US" dirty="0" smtClean="0"/>
              <a:t> (</a:t>
            </a:r>
            <a:r>
              <a:rPr lang="en-US" i="1" dirty="0" err="1" smtClean="0"/>
              <a:t>dítě</a:t>
            </a:r>
            <a:r>
              <a:rPr lang="en-US" i="1" dirty="0" smtClean="0"/>
              <a:t> </a:t>
            </a:r>
            <a:r>
              <a:rPr lang="en-US" i="1" dirty="0" err="1" smtClean="0"/>
              <a:t>kope</a:t>
            </a:r>
            <a:r>
              <a:rPr lang="en-US" i="1" dirty="0" smtClean="0"/>
              <a:t> </a:t>
            </a:r>
            <a:r>
              <a:rPr lang="en-US" i="1" dirty="0" err="1" smtClean="0"/>
              <a:t>stereotypně</a:t>
            </a:r>
            <a:r>
              <a:rPr lang="en-US" i="1" dirty="0" smtClean="0"/>
              <a:t> do </a:t>
            </a:r>
            <a:r>
              <a:rPr lang="en-US" i="1" dirty="0" err="1" smtClean="0"/>
              <a:t>židličky</a:t>
            </a:r>
            <a:r>
              <a:rPr lang="en-US" i="1" dirty="0" smtClean="0"/>
              <a:t>, </a:t>
            </a:r>
            <a:r>
              <a:rPr lang="en-US" i="1" dirty="0" err="1" smtClean="0"/>
              <a:t>matka</a:t>
            </a:r>
            <a:r>
              <a:rPr lang="en-US" i="1" dirty="0" smtClean="0"/>
              <a:t> </a:t>
            </a:r>
            <a:r>
              <a:rPr lang="en-US" i="1" dirty="0" err="1" smtClean="0"/>
              <a:t>si</a:t>
            </a:r>
            <a:r>
              <a:rPr lang="en-US" i="1" dirty="0" smtClean="0"/>
              <a:t> </a:t>
            </a:r>
            <a:r>
              <a:rPr lang="en-US" i="1" dirty="0" err="1" smtClean="0"/>
              <a:t>kouše</a:t>
            </a:r>
            <a:r>
              <a:rPr lang="en-US" i="1" dirty="0" smtClean="0"/>
              <a:t> </a:t>
            </a:r>
            <a:r>
              <a:rPr lang="en-US" i="1" dirty="0" err="1" smtClean="0"/>
              <a:t>rty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r>
              <a:rPr lang="en-US" u="sng" dirty="0" err="1" smtClean="0"/>
              <a:t>svoje</a:t>
            </a:r>
            <a:r>
              <a:rPr lang="en-US" u="sng" dirty="0" smtClean="0"/>
              <a:t> </a:t>
            </a:r>
            <a:r>
              <a:rPr lang="en-US" u="sng" dirty="0" err="1" smtClean="0"/>
              <a:t>pocity</a:t>
            </a:r>
            <a:r>
              <a:rPr lang="en-US" u="sng" dirty="0" smtClean="0"/>
              <a:t> a </a:t>
            </a:r>
            <a:r>
              <a:rPr lang="en-US" u="sng" dirty="0" err="1" smtClean="0"/>
              <a:t>tělesné</a:t>
            </a:r>
            <a:r>
              <a:rPr lang="en-US" u="sng" dirty="0" smtClean="0"/>
              <a:t> </a:t>
            </a:r>
            <a:r>
              <a:rPr lang="en-US" u="sng" dirty="0" err="1" smtClean="0"/>
              <a:t>projevy</a:t>
            </a:r>
            <a:r>
              <a:rPr lang="en-US" dirty="0" smtClean="0"/>
              <a:t> (</a:t>
            </a:r>
            <a:r>
              <a:rPr lang="en-US" i="1" dirty="0" err="1" smtClean="0"/>
              <a:t>hluk</a:t>
            </a:r>
            <a:r>
              <a:rPr lang="en-US" i="1" dirty="0" smtClean="0"/>
              <a:t> mi </a:t>
            </a:r>
            <a:r>
              <a:rPr lang="en-US" i="1" dirty="0" err="1" smtClean="0"/>
              <a:t>leze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nervy, </a:t>
            </a:r>
            <a:r>
              <a:rPr lang="en-US" i="1" dirty="0" err="1" smtClean="0"/>
              <a:t>tlak</a:t>
            </a:r>
            <a:r>
              <a:rPr lang="en-US" i="1" dirty="0" smtClean="0"/>
              <a:t> </a:t>
            </a:r>
            <a:r>
              <a:rPr lang="en-US" i="1" dirty="0" err="1" smtClean="0"/>
              <a:t>okolo</a:t>
            </a:r>
            <a:r>
              <a:rPr lang="en-US" i="1" dirty="0" smtClean="0"/>
              <a:t> </a:t>
            </a:r>
            <a:r>
              <a:rPr lang="en-US" i="1" dirty="0" err="1" smtClean="0"/>
              <a:t>žaludku</a:t>
            </a:r>
            <a:r>
              <a:rPr lang="en-US" i="1" dirty="0" smtClean="0"/>
              <a:t>, </a:t>
            </a:r>
            <a:r>
              <a:rPr lang="en-US" i="1" dirty="0" err="1" smtClean="0"/>
              <a:t>nejistota</a:t>
            </a:r>
            <a:r>
              <a:rPr lang="en-US" i="1" dirty="0" smtClean="0"/>
              <a:t>, </a:t>
            </a:r>
            <a:r>
              <a:rPr lang="en-US" i="1" dirty="0" err="1" smtClean="0"/>
              <a:t>jestli</a:t>
            </a:r>
            <a:r>
              <a:rPr lang="en-US" i="1" dirty="0" smtClean="0"/>
              <a:t> </a:t>
            </a:r>
            <a:r>
              <a:rPr lang="en-US" i="1" dirty="0" err="1" smtClean="0"/>
              <a:t>nevidí</a:t>
            </a:r>
            <a:r>
              <a:rPr lang="en-US" i="1" dirty="0" smtClean="0"/>
              <a:t>, </a:t>
            </a:r>
            <a:r>
              <a:rPr lang="en-US" i="1" dirty="0" err="1" smtClean="0"/>
              <a:t>že</a:t>
            </a:r>
            <a:r>
              <a:rPr lang="en-US" i="1" dirty="0" smtClean="0"/>
              <a:t> je </a:t>
            </a:r>
            <a:r>
              <a:rPr lang="en-US" i="1" dirty="0" err="1" smtClean="0"/>
              <a:t>pozoruju</a:t>
            </a:r>
            <a:r>
              <a:rPr lang="en-US" dirty="0" smtClean="0"/>
              <a:t>),</a:t>
            </a:r>
            <a:endParaRPr lang="cs-CZ" dirty="0" smtClean="0"/>
          </a:p>
          <a:p>
            <a:pPr lvl="0"/>
            <a:r>
              <a:rPr lang="en-US" u="sng" dirty="0" err="1" smtClean="0"/>
              <a:t>svoje</a:t>
            </a:r>
            <a:r>
              <a:rPr lang="en-US" u="sng" dirty="0" smtClean="0"/>
              <a:t> </a:t>
            </a:r>
            <a:r>
              <a:rPr lang="en-US" u="sng" dirty="0" err="1" smtClean="0"/>
              <a:t>myšlenky</a:t>
            </a:r>
            <a:r>
              <a:rPr lang="en-US" u="sng" dirty="0" smtClean="0"/>
              <a:t> a </a:t>
            </a:r>
            <a:r>
              <a:rPr lang="en-US" u="sng" dirty="0" err="1" smtClean="0"/>
              <a:t>hypotézy</a:t>
            </a:r>
            <a:r>
              <a:rPr lang="en-US" dirty="0" smtClean="0"/>
              <a:t> o </a:t>
            </a:r>
            <a:r>
              <a:rPr lang="en-US" dirty="0" err="1" smtClean="0"/>
              <a:t>pozadí</a:t>
            </a:r>
            <a:r>
              <a:rPr lang="en-US" dirty="0" smtClean="0"/>
              <a:t> </a:t>
            </a:r>
            <a:r>
              <a:rPr lang="en-US" dirty="0" err="1" smtClean="0"/>
              <a:t>pozorovaného</a:t>
            </a:r>
            <a:r>
              <a:rPr lang="en-US" dirty="0" smtClean="0"/>
              <a:t> </a:t>
            </a:r>
            <a:r>
              <a:rPr lang="en-US" dirty="0" err="1" smtClean="0"/>
              <a:t>dění</a:t>
            </a:r>
            <a:r>
              <a:rPr lang="en-US" dirty="0" smtClean="0"/>
              <a:t> (</a:t>
            </a:r>
            <a:r>
              <a:rPr lang="en-US" i="1" dirty="0" err="1" smtClean="0"/>
              <a:t>dítě</a:t>
            </a:r>
            <a:r>
              <a:rPr lang="en-US" i="1" dirty="0" smtClean="0"/>
              <a:t> se  </a:t>
            </a:r>
            <a:r>
              <a:rPr lang="en-US" i="1" dirty="0" err="1" smtClean="0"/>
              <a:t>nudí</a:t>
            </a:r>
            <a:r>
              <a:rPr lang="en-US" i="1" dirty="0" smtClean="0"/>
              <a:t>, je </a:t>
            </a:r>
            <a:r>
              <a:rPr lang="en-US" i="1" dirty="0" err="1" smtClean="0"/>
              <a:t>nejisté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i="1" dirty="0" err="1" smtClean="0"/>
              <a:t>matka</a:t>
            </a:r>
            <a:r>
              <a:rPr lang="en-US" i="1" dirty="0" smtClean="0"/>
              <a:t> je </a:t>
            </a:r>
            <a:r>
              <a:rPr lang="en-US" i="1" dirty="0" err="1" smtClean="0"/>
              <a:t>nervózní</a:t>
            </a:r>
            <a:r>
              <a:rPr lang="en-US" i="1" dirty="0" smtClean="0"/>
              <a:t>, </a:t>
            </a:r>
            <a:r>
              <a:rPr lang="en-US" i="1" dirty="0" err="1" smtClean="0"/>
              <a:t>nechce</a:t>
            </a:r>
            <a:r>
              <a:rPr lang="en-US" i="1" dirty="0" smtClean="0"/>
              <a:t> </a:t>
            </a:r>
            <a:r>
              <a:rPr lang="en-US" i="1" dirty="0" err="1" smtClean="0"/>
              <a:t>dítě</a:t>
            </a:r>
            <a:r>
              <a:rPr lang="en-US" i="1" dirty="0" smtClean="0"/>
              <a:t> </a:t>
            </a:r>
            <a:r>
              <a:rPr lang="en-US" i="1" dirty="0" err="1" smtClean="0"/>
              <a:t>okřiknout</a:t>
            </a:r>
            <a:r>
              <a:rPr lang="en-US" i="1" dirty="0" smtClean="0"/>
              <a:t> a </a:t>
            </a:r>
            <a:r>
              <a:rPr lang="en-US" i="1" dirty="0" err="1" smtClean="0"/>
              <a:t>ještě</a:t>
            </a:r>
            <a:r>
              <a:rPr lang="en-US" i="1" dirty="0" smtClean="0"/>
              <a:t> </a:t>
            </a:r>
            <a:r>
              <a:rPr lang="en-US" i="1" dirty="0" err="1" smtClean="0"/>
              <a:t>více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sebe</a:t>
            </a:r>
            <a:r>
              <a:rPr lang="en-US" i="1" dirty="0" smtClean="0"/>
              <a:t> </a:t>
            </a:r>
            <a:r>
              <a:rPr lang="en-US" i="1" dirty="0" err="1" smtClean="0"/>
              <a:t>poutat</a:t>
            </a:r>
            <a:r>
              <a:rPr lang="en-US" i="1" dirty="0" smtClean="0"/>
              <a:t> </a:t>
            </a:r>
            <a:r>
              <a:rPr lang="en-US" i="1" dirty="0" err="1" smtClean="0"/>
              <a:t>pozornost</a:t>
            </a:r>
            <a:r>
              <a:rPr lang="en-US" dirty="0" smtClean="0"/>
              <a:t>)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82594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Vzor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formuláře</a:t>
            </a:r>
            <a:r>
              <a:rPr lang="en-US" sz="2400" b="1" dirty="0" smtClean="0">
                <a:solidFill>
                  <a:srgbClr val="C00000"/>
                </a:solidFill>
              </a:rPr>
              <a:t> pro </a:t>
            </a:r>
            <a:r>
              <a:rPr lang="en-US" sz="2400" b="1" dirty="0" err="1" smtClean="0">
                <a:solidFill>
                  <a:srgbClr val="C00000"/>
                </a:solidFill>
              </a:rPr>
              <a:t>zápis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výsledků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pozorování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572164"/>
          </a:xfrm>
        </p:spPr>
        <p:txBody>
          <a:bodyPr>
            <a:normAutofit/>
          </a:bodyPr>
          <a:lstStyle/>
          <a:p>
            <a:r>
              <a:rPr lang="en-US" sz="1400" dirty="0" smtClean="0"/>
              <a:t>Na </a:t>
            </a:r>
            <a:r>
              <a:rPr lang="en-US" sz="1400" dirty="0" err="1" smtClean="0"/>
              <a:t>začátku</a:t>
            </a:r>
            <a:r>
              <a:rPr lang="en-US" sz="1400" dirty="0" smtClean="0"/>
              <a:t> </a:t>
            </a:r>
            <a:r>
              <a:rPr lang="en-US" sz="1400" dirty="0" err="1" smtClean="0"/>
              <a:t>asi</a:t>
            </a:r>
            <a:r>
              <a:rPr lang="en-US" sz="1400" dirty="0" smtClean="0"/>
              <a:t> v 5 </a:t>
            </a:r>
            <a:r>
              <a:rPr lang="en-US" sz="1400" dirty="0" err="1" smtClean="0"/>
              <a:t>řádcích</a:t>
            </a:r>
            <a:r>
              <a:rPr lang="en-US" sz="1400" dirty="0" smtClean="0"/>
              <a:t> </a:t>
            </a:r>
            <a:r>
              <a:rPr lang="en-US" sz="1400" b="1" dirty="0" err="1" smtClean="0"/>
              <a:t>popsat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situaci</a:t>
            </a:r>
            <a:r>
              <a:rPr lang="en-US" sz="1400" dirty="0" smtClean="0"/>
              <a:t>: </a:t>
            </a:r>
            <a:r>
              <a:rPr lang="en-US" sz="1400" dirty="0" err="1" smtClean="0"/>
              <a:t>místo</a:t>
            </a:r>
            <a:r>
              <a:rPr lang="en-US" sz="1400" dirty="0" smtClean="0"/>
              <a:t>, </a:t>
            </a:r>
            <a:r>
              <a:rPr lang="en-US" sz="1400" dirty="0" err="1" smtClean="0"/>
              <a:t>čas</a:t>
            </a:r>
            <a:r>
              <a:rPr lang="en-US" sz="1400" dirty="0" smtClean="0"/>
              <a:t> a </a:t>
            </a:r>
            <a:r>
              <a:rPr lang="en-US" sz="1400" dirty="0" err="1" smtClean="0"/>
              <a:t>sledované</a:t>
            </a:r>
            <a:r>
              <a:rPr lang="en-US" sz="1400" dirty="0" smtClean="0"/>
              <a:t> </a:t>
            </a:r>
            <a:r>
              <a:rPr lang="en-US" sz="1400" dirty="0" err="1" smtClean="0"/>
              <a:t>osoby</a:t>
            </a:r>
            <a:r>
              <a:rPr lang="en-US" sz="1400" dirty="0" smtClean="0"/>
              <a:t> (</a:t>
            </a:r>
            <a:r>
              <a:rPr lang="en-US" sz="1400" dirty="0" err="1" smtClean="0"/>
              <a:t>na</a:t>
            </a:r>
            <a:r>
              <a:rPr lang="en-US" sz="1400" dirty="0" smtClean="0"/>
              <a:t> </a:t>
            </a:r>
            <a:r>
              <a:rPr lang="en-US" sz="1400" dirty="0" err="1" smtClean="0"/>
              <a:t>stroji</a:t>
            </a:r>
            <a:r>
              <a:rPr lang="en-US" sz="1400" dirty="0" smtClean="0"/>
              <a:t> </a:t>
            </a:r>
            <a:r>
              <a:rPr lang="en-US" sz="1400" dirty="0" err="1" smtClean="0"/>
              <a:t>nebo</a:t>
            </a:r>
            <a:r>
              <a:rPr lang="en-US" sz="1400" dirty="0" smtClean="0"/>
              <a:t> </a:t>
            </a:r>
            <a:r>
              <a:rPr lang="en-US" sz="1400" dirty="0" err="1" smtClean="0"/>
              <a:t>počítači</a:t>
            </a:r>
            <a:r>
              <a:rPr lang="en-US" sz="1400" dirty="0" smtClean="0"/>
              <a:t>!).</a:t>
            </a:r>
            <a:endParaRPr lang="cs-CZ" sz="1400" dirty="0" smtClean="0"/>
          </a:p>
          <a:p>
            <a:pPr lvl="0"/>
            <a:r>
              <a:rPr lang="en-US" sz="1400" dirty="0" err="1" smtClean="0"/>
              <a:t>Přiložit</a:t>
            </a:r>
            <a:r>
              <a:rPr lang="en-US" sz="1400" dirty="0" smtClean="0"/>
              <a:t> </a:t>
            </a:r>
            <a:r>
              <a:rPr lang="en-US" sz="1400" dirty="0" err="1" smtClean="0"/>
              <a:t>ručně</a:t>
            </a:r>
            <a:r>
              <a:rPr lang="en-US" sz="1400" dirty="0" smtClean="0"/>
              <a:t> </a:t>
            </a:r>
            <a:r>
              <a:rPr lang="en-US" sz="1400" dirty="0" err="1" smtClean="0"/>
              <a:t>psaný</a:t>
            </a:r>
            <a:r>
              <a:rPr lang="en-US" sz="1400" dirty="0" smtClean="0"/>
              <a:t> </a:t>
            </a:r>
            <a:r>
              <a:rPr lang="en-US" sz="1400" b="1" dirty="0" err="1" smtClean="0"/>
              <a:t>protoko</a:t>
            </a:r>
            <a:r>
              <a:rPr lang="en-US" sz="1400" dirty="0" err="1" smtClean="0"/>
              <a:t>l</a:t>
            </a:r>
            <a:r>
              <a:rPr lang="en-US" sz="1400" dirty="0" smtClean="0"/>
              <a:t> </a:t>
            </a:r>
            <a:r>
              <a:rPr lang="en-US" sz="1400" dirty="0" err="1" smtClean="0"/>
              <a:t>pozorování</a:t>
            </a:r>
            <a:r>
              <a:rPr lang="en-US" sz="1400" dirty="0" smtClean="0"/>
              <a:t> </a:t>
            </a:r>
            <a:r>
              <a:rPr lang="en-US" sz="1400" dirty="0" err="1" smtClean="0"/>
              <a:t>vyplněný</a:t>
            </a:r>
            <a:r>
              <a:rPr lang="en-US" sz="1400" dirty="0" smtClean="0"/>
              <a:t> </a:t>
            </a:r>
            <a:r>
              <a:rPr lang="en-US" sz="1400" dirty="0" err="1" smtClean="0"/>
              <a:t>při</a:t>
            </a:r>
            <a:r>
              <a:rPr lang="en-US" sz="1400" dirty="0" smtClean="0"/>
              <a:t> </a:t>
            </a:r>
            <a:r>
              <a:rPr lang="en-US" sz="1400" dirty="0" err="1" smtClean="0"/>
              <a:t>pozorování</a:t>
            </a:r>
            <a:r>
              <a:rPr lang="en-US" sz="1400" dirty="0" smtClean="0"/>
              <a:t> </a:t>
            </a:r>
            <a:r>
              <a:rPr lang="en-US" sz="1400" dirty="0" err="1" smtClean="0"/>
              <a:t>na</a:t>
            </a:r>
            <a:r>
              <a:rPr lang="en-US" sz="1400" dirty="0" smtClean="0"/>
              <a:t> </a:t>
            </a:r>
            <a:r>
              <a:rPr lang="en-US" sz="1400" dirty="0" err="1" smtClean="0"/>
              <a:t>místě</a:t>
            </a:r>
            <a:r>
              <a:rPr lang="en-US" sz="1400" dirty="0" smtClean="0"/>
              <a:t>. </a:t>
            </a:r>
            <a:r>
              <a:rPr lang="en-US" sz="1400" dirty="0" err="1" smtClean="0"/>
              <a:t>Protokol</a:t>
            </a:r>
            <a:r>
              <a:rPr lang="en-US" sz="1400" dirty="0" smtClean="0"/>
              <a:t> by </a:t>
            </a:r>
            <a:r>
              <a:rPr lang="en-US" sz="1400" dirty="0" err="1" smtClean="0"/>
              <a:t>měl</a:t>
            </a:r>
            <a:r>
              <a:rPr lang="en-US" sz="1400" dirty="0" smtClean="0"/>
              <a:t> </a:t>
            </a:r>
            <a:r>
              <a:rPr lang="en-US" sz="1400" dirty="0" err="1" smtClean="0"/>
              <a:t>obsahovat</a:t>
            </a:r>
            <a:r>
              <a:rPr lang="en-US" sz="1400" dirty="0" smtClean="0"/>
              <a:t> </a:t>
            </a:r>
            <a:r>
              <a:rPr lang="en-US" sz="1400" dirty="0" err="1" smtClean="0"/>
              <a:t>alespoň</a:t>
            </a:r>
            <a:r>
              <a:rPr lang="en-US" sz="1400" dirty="0" smtClean="0"/>
              <a:t> </a:t>
            </a:r>
            <a:r>
              <a:rPr lang="cs-CZ" sz="1400" dirty="0" smtClean="0"/>
              <a:t>5</a:t>
            </a:r>
            <a:r>
              <a:rPr lang="en-US" sz="1400" dirty="0" smtClean="0"/>
              <a:t> </a:t>
            </a:r>
            <a:r>
              <a:rPr lang="en-US" sz="1400" dirty="0" err="1" smtClean="0"/>
              <a:t>pozorovaných</a:t>
            </a:r>
            <a:r>
              <a:rPr lang="en-US" sz="1400" dirty="0" smtClean="0"/>
              <a:t> </a:t>
            </a:r>
            <a:r>
              <a:rPr lang="en-US" sz="1400" dirty="0" err="1" smtClean="0"/>
              <a:t>sekvencí</a:t>
            </a:r>
            <a:r>
              <a:rPr lang="en-US" sz="1400" dirty="0" smtClean="0"/>
              <a:t>, </a:t>
            </a:r>
            <a:r>
              <a:rPr lang="en-US" sz="1400" dirty="0" err="1" smtClean="0"/>
              <a:t>sekvencí</a:t>
            </a:r>
            <a:r>
              <a:rPr lang="en-US" sz="1400" dirty="0" smtClean="0"/>
              <a:t> je </a:t>
            </a:r>
            <a:r>
              <a:rPr lang="en-US" sz="1400" dirty="0" err="1" smtClean="0"/>
              <a:t>míněn</a:t>
            </a:r>
            <a:r>
              <a:rPr lang="en-US" sz="1400" dirty="0" smtClean="0"/>
              <a:t> sled: </a:t>
            </a:r>
            <a:r>
              <a:rPr lang="en-US" sz="1400" dirty="0" err="1" smtClean="0"/>
              <a:t>pozorovaný</a:t>
            </a:r>
            <a:r>
              <a:rPr lang="en-US" sz="1400" dirty="0" smtClean="0"/>
              <a:t> </a:t>
            </a:r>
            <a:r>
              <a:rPr lang="en-US" sz="1400" dirty="0" err="1" smtClean="0"/>
              <a:t>děj</a:t>
            </a:r>
            <a:r>
              <a:rPr lang="en-US" sz="1400" dirty="0" smtClean="0"/>
              <a:t> -&gt; </a:t>
            </a:r>
            <a:r>
              <a:rPr lang="en-US" sz="1400" dirty="0" err="1" smtClean="0"/>
              <a:t>navazující</a:t>
            </a:r>
            <a:r>
              <a:rPr lang="en-US" sz="1400" dirty="0" smtClean="0"/>
              <a:t> </a:t>
            </a:r>
            <a:r>
              <a:rPr lang="en-US" sz="1400" dirty="0" err="1" smtClean="0"/>
              <a:t>vlastní</a:t>
            </a:r>
            <a:r>
              <a:rPr lang="en-US" sz="1400" dirty="0" smtClean="0"/>
              <a:t> </a:t>
            </a:r>
            <a:r>
              <a:rPr lang="en-US" sz="1400" dirty="0" err="1" smtClean="0"/>
              <a:t>pocity</a:t>
            </a:r>
            <a:r>
              <a:rPr lang="en-US" sz="1400" dirty="0" smtClean="0"/>
              <a:t> a </a:t>
            </a:r>
            <a:r>
              <a:rPr lang="en-US" sz="1400" dirty="0" err="1" smtClean="0"/>
              <a:t>hypotézy</a:t>
            </a:r>
            <a:r>
              <a:rPr lang="en-US" sz="1400" dirty="0" smtClean="0"/>
              <a:t> (</a:t>
            </a:r>
            <a:r>
              <a:rPr lang="en-US" sz="1400" dirty="0" err="1" smtClean="0"/>
              <a:t>viz</a:t>
            </a:r>
            <a:r>
              <a:rPr lang="en-US" sz="1400" dirty="0" smtClean="0"/>
              <a:t> </a:t>
            </a:r>
            <a:r>
              <a:rPr lang="en-US" sz="1400" dirty="0" err="1" smtClean="0"/>
              <a:t>protokol</a:t>
            </a:r>
            <a:r>
              <a:rPr lang="en-US" sz="1400" dirty="0" smtClean="0"/>
              <a:t>)</a:t>
            </a:r>
            <a:endParaRPr lang="cs-CZ" sz="1400" dirty="0" smtClean="0"/>
          </a:p>
          <a:p>
            <a:pPr lvl="0"/>
            <a:r>
              <a:rPr lang="en-US" sz="1400" dirty="0" smtClean="0"/>
              <a:t>Na </a:t>
            </a:r>
            <a:r>
              <a:rPr lang="en-US" sz="1400" dirty="0" err="1" smtClean="0"/>
              <a:t>konec</a:t>
            </a:r>
            <a:r>
              <a:rPr lang="en-US" sz="1400" dirty="0" smtClean="0"/>
              <a:t> </a:t>
            </a:r>
            <a:r>
              <a:rPr lang="en-US" sz="1400" dirty="0" err="1" smtClean="0"/>
              <a:t>asi</a:t>
            </a:r>
            <a:r>
              <a:rPr lang="en-US" sz="1400" dirty="0" smtClean="0"/>
              <a:t> v 5 </a:t>
            </a:r>
            <a:r>
              <a:rPr lang="en-US" sz="1400" dirty="0" err="1" smtClean="0"/>
              <a:t>řádcích</a:t>
            </a:r>
            <a:r>
              <a:rPr lang="en-US" sz="1400" dirty="0" smtClean="0"/>
              <a:t> </a:t>
            </a:r>
            <a:r>
              <a:rPr lang="en-US" sz="1400" b="1" dirty="0" err="1" smtClean="0"/>
              <a:t>zhodnotit</a:t>
            </a:r>
            <a:r>
              <a:rPr lang="en-US" sz="1400" dirty="0" smtClean="0"/>
              <a:t>: </a:t>
            </a:r>
            <a:r>
              <a:rPr lang="en-US" sz="1400" dirty="0" err="1" smtClean="0"/>
              <a:t>jaký</a:t>
            </a:r>
            <a:r>
              <a:rPr lang="en-US" sz="1400" dirty="0" smtClean="0"/>
              <a:t> </a:t>
            </a:r>
            <a:r>
              <a:rPr lang="en-US" sz="1400" dirty="0" err="1" smtClean="0"/>
              <a:t>byl</a:t>
            </a:r>
            <a:r>
              <a:rPr lang="en-US" sz="1400" dirty="0" smtClean="0"/>
              <a:t> </a:t>
            </a:r>
            <a:r>
              <a:rPr lang="en-US" sz="1400" dirty="0" err="1" smtClean="0"/>
              <a:t>průběh</a:t>
            </a:r>
            <a:r>
              <a:rPr lang="en-US" sz="1400" dirty="0" smtClean="0"/>
              <a:t> pro </a:t>
            </a:r>
            <a:r>
              <a:rPr lang="en-US" sz="1400" dirty="0" err="1" smtClean="0"/>
              <a:t>pozorovatele</a:t>
            </a:r>
            <a:r>
              <a:rPr lang="en-US" sz="1400" dirty="0" smtClean="0"/>
              <a:t>, </a:t>
            </a:r>
            <a:r>
              <a:rPr lang="en-US" sz="1400" dirty="0" err="1" smtClean="0"/>
              <a:t>jaké</a:t>
            </a:r>
            <a:r>
              <a:rPr lang="en-US" sz="1400" dirty="0" smtClean="0"/>
              <a:t> </a:t>
            </a:r>
            <a:r>
              <a:rPr lang="en-US" sz="1400" dirty="0" err="1" smtClean="0"/>
              <a:t>pocity</a:t>
            </a:r>
            <a:r>
              <a:rPr lang="en-US" sz="1400" dirty="0" smtClean="0"/>
              <a:t> a </a:t>
            </a:r>
            <a:r>
              <a:rPr lang="en-US" sz="1400" dirty="0" err="1" smtClean="0"/>
              <a:t>hypotézy</a:t>
            </a:r>
            <a:r>
              <a:rPr lang="en-US" sz="1400" dirty="0" smtClean="0"/>
              <a:t> se </a:t>
            </a:r>
            <a:r>
              <a:rPr lang="en-US" sz="1400" dirty="0" err="1" smtClean="0"/>
              <a:t>objevily</a:t>
            </a:r>
            <a:r>
              <a:rPr lang="en-US" sz="1400" dirty="0" smtClean="0"/>
              <a:t>, event. </a:t>
            </a:r>
            <a:r>
              <a:rPr lang="en-US" sz="1400" dirty="0" err="1" smtClean="0"/>
              <a:t>jejich</a:t>
            </a:r>
            <a:r>
              <a:rPr lang="en-US" sz="1400" dirty="0" smtClean="0"/>
              <a:t> </a:t>
            </a:r>
            <a:r>
              <a:rPr lang="en-US" sz="1400" dirty="0" err="1" smtClean="0"/>
              <a:t>souvislosti</a:t>
            </a:r>
            <a:r>
              <a:rPr lang="en-US" sz="1400" dirty="0" smtClean="0"/>
              <a:t>, a </a:t>
            </a:r>
            <a:r>
              <a:rPr lang="en-US" sz="1400" dirty="0" err="1" smtClean="0"/>
              <a:t>vývoj</a:t>
            </a:r>
            <a:r>
              <a:rPr lang="en-US" sz="1400" dirty="0" smtClean="0"/>
              <a:t> </a:t>
            </a:r>
            <a:r>
              <a:rPr lang="en-US" sz="1400" dirty="0" err="1" smtClean="0"/>
              <a:t>během</a:t>
            </a:r>
            <a:r>
              <a:rPr lang="en-US" sz="1400" dirty="0" smtClean="0"/>
              <a:t> </a:t>
            </a:r>
            <a:r>
              <a:rPr lang="en-US" sz="1400" dirty="0" err="1" smtClean="0"/>
              <a:t>pozorování</a:t>
            </a:r>
            <a:r>
              <a:rPr lang="en-US" sz="1400" dirty="0" smtClean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na</a:t>
            </a:r>
            <a:r>
              <a:rPr lang="en-US" sz="1400" dirty="0" smtClean="0"/>
              <a:t> </a:t>
            </a:r>
            <a:r>
              <a:rPr lang="en-US" sz="1400" dirty="0" err="1" smtClean="0"/>
              <a:t>stroji</a:t>
            </a:r>
            <a:r>
              <a:rPr lang="en-US" sz="1400" dirty="0" smtClean="0"/>
              <a:t> </a:t>
            </a:r>
            <a:r>
              <a:rPr lang="en-US" sz="1400" dirty="0" err="1" smtClean="0"/>
              <a:t>nebo</a:t>
            </a:r>
            <a:r>
              <a:rPr lang="en-US" sz="1400" dirty="0" smtClean="0"/>
              <a:t> </a:t>
            </a:r>
            <a:r>
              <a:rPr lang="en-US" sz="1400" dirty="0" err="1" smtClean="0"/>
              <a:t>počítači</a:t>
            </a:r>
            <a:r>
              <a:rPr lang="en-US" sz="1400" dirty="0" smtClean="0"/>
              <a:t>!).</a:t>
            </a: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Vzor pro protokol pozorování</a:t>
            </a:r>
            <a:r>
              <a:rPr lang="cs-CZ" sz="1400" b="1" dirty="0" smtClean="0"/>
              <a:t>:</a:t>
            </a:r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r>
              <a:rPr lang="cs-CZ" sz="1400" dirty="0" smtClean="0"/>
              <a:t>Příklad </a:t>
            </a:r>
            <a:r>
              <a:rPr lang="cs-CZ" sz="1400" dirty="0" smtClean="0"/>
              <a:t>zápisu jedné sekvence do protokolu:</a:t>
            </a:r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endParaRPr lang="cs-CZ" sz="1400" dirty="0" smtClean="0"/>
          </a:p>
          <a:p>
            <a:pPr lvl="0"/>
            <a:endParaRPr lang="cs-CZ" sz="14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857356" y="2714620"/>
          <a:ext cx="5572164" cy="130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041"/>
                <a:gridCol w="1393041"/>
                <a:gridCol w="1393041"/>
                <a:gridCol w="1393041"/>
              </a:tblGrid>
              <a:tr h="411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pozorovaný děj,fakta, co vidím a slyším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myšlenky a hypotézy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vlastní pocity a emoce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9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89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</a:rPr>
                        <a:t>2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89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</a:rPr>
                        <a:t>3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89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 smtClean="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</a:rPr>
                        <a:t>4…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 dirty="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857356" y="4500570"/>
          <a:ext cx="5572164" cy="1725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041"/>
                <a:gridCol w="1393041"/>
                <a:gridCol w="1393041"/>
                <a:gridCol w="1393041"/>
              </a:tblGrid>
              <a:tr h="411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pozorovaný děj,fakta, co vidím a slyším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myšlenky a hypotézy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vlastní pocity a emoce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9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latin typeface="Signet Roundhand CE"/>
                          <a:ea typeface="Times New Roman"/>
                        </a:rPr>
                        <a:t>dítě běhá po čekárně, rozhazuje časopisy, převrhne koš, matka čte noviny, kouše  rty</a:t>
                      </a:r>
                      <a:endParaRPr lang="cs-CZ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Signet Roundhand CE"/>
                          <a:ea typeface="Times New Roman"/>
                        </a:rPr>
                        <a:t>matka si neví rady, jak dítě zklidnit, možná se stydí, pštrosí politika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latin typeface="Signet Roundhand CE"/>
                          <a:ea typeface="Times New Roman"/>
                        </a:rPr>
                        <a:t>mírná zlost na dítě a matku, ale současně i soucit s matkou, sevřený žaludek</a:t>
                      </a:r>
                      <a:endParaRPr lang="cs-CZ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89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</a:rPr>
                        <a:t>2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89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</a:rPr>
                        <a:t>3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89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 smtClean="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</a:rPr>
                        <a:t>4…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800" dirty="0">
                        <a:solidFill>
                          <a:srgbClr val="000000"/>
                        </a:solidFill>
                        <a:latin typeface="Arial Black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428596" y="2643182"/>
            <a:ext cx="8286808" cy="471189"/>
            <a:chOff x="500034" y="2071678"/>
            <a:chExt cx="8286808" cy="471189"/>
          </a:xfrm>
        </p:grpSpPr>
        <p:sp>
          <p:nvSpPr>
            <p:cNvPr id="6" name="TextovéPole 5"/>
            <p:cNvSpPr txBox="1"/>
            <p:nvPr/>
          </p:nvSpPr>
          <p:spPr>
            <a:xfrm>
              <a:off x="500034" y="2071678"/>
              <a:ext cx="1571636" cy="4616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PERCEPCE</a:t>
              </a:r>
              <a:endParaRPr lang="cs-CZ" sz="2400" b="1" dirty="0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2714612" y="2071678"/>
              <a:ext cx="2133616" cy="47118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INTERPRETACE</a:t>
              </a:r>
              <a:endParaRPr lang="cs-CZ" sz="2400" b="1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5643570" y="2071678"/>
              <a:ext cx="1195398" cy="4616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EMOCE</a:t>
              </a:r>
              <a:endParaRPr lang="cs-CZ" sz="2400" b="1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7572396" y="2071678"/>
              <a:ext cx="1214446" cy="4616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REAKCE</a:t>
              </a:r>
              <a:endParaRPr lang="cs-CZ" sz="2400" b="1" dirty="0"/>
            </a:p>
          </p:txBody>
        </p:sp>
        <p:sp>
          <p:nvSpPr>
            <p:cNvPr id="11" name="Šipka doprava 10"/>
            <p:cNvSpPr/>
            <p:nvPr/>
          </p:nvSpPr>
          <p:spPr>
            <a:xfrm>
              <a:off x="2214546" y="2143116"/>
              <a:ext cx="357190" cy="35719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Šipka doprava 11"/>
            <p:cNvSpPr/>
            <p:nvPr/>
          </p:nvSpPr>
          <p:spPr>
            <a:xfrm>
              <a:off x="5072066" y="2143116"/>
              <a:ext cx="357190" cy="35719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Šipka doprava 12"/>
            <p:cNvSpPr/>
            <p:nvPr/>
          </p:nvSpPr>
          <p:spPr>
            <a:xfrm>
              <a:off x="7072330" y="2143116"/>
              <a:ext cx="357190" cy="35719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5" name="Obrázek 14" descr="mluvte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71736" y="3857628"/>
            <a:ext cx="4141333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solidFill>
                  <a:schemeClr val="accent5">
                    <a:lumMod val="50000"/>
                  </a:schemeClr>
                </a:solidFill>
              </a:rPr>
              <a:t>NEVERBÁLNÍ KOMUNIKACE</a:t>
            </a:r>
            <a:endParaRPr lang="cs-CZ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3568" y="620688"/>
            <a:ext cx="7632848" cy="5544616"/>
          </a:xfrm>
          <a:prstGeom prst="rect">
            <a:avLst/>
          </a:prstGeom>
          <a:noFill/>
          <a:ln w="76200" cmpd="thickThin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NEVERB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43240" y="2928934"/>
            <a:ext cx="2791520" cy="3929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6929454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NEVERBÁLNÍ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714884"/>
          </a:xfrm>
        </p:spPr>
        <p:txBody>
          <a:bodyPr>
            <a:normAutofit fontScale="92500" lnSpcReduction="20000"/>
          </a:bodyPr>
          <a:lstStyle/>
          <a:p>
            <a:r>
              <a:rPr lang="cs-CZ" sz="4800" u="sng" dirty="0" smtClean="0"/>
              <a:t>Mimika</a:t>
            </a:r>
            <a:r>
              <a:rPr lang="cs-CZ" sz="4800" b="1" dirty="0" smtClean="0"/>
              <a:t> </a:t>
            </a:r>
            <a:r>
              <a:rPr lang="cs-CZ" sz="4800" dirty="0" smtClean="0"/>
              <a:t>– pohyby v obličeji</a:t>
            </a:r>
          </a:p>
          <a:p>
            <a:r>
              <a:rPr lang="cs-CZ" sz="4800" u="sng" dirty="0" err="1" smtClean="0"/>
              <a:t>Gestika</a:t>
            </a:r>
            <a:r>
              <a:rPr lang="cs-CZ" sz="4800" b="1" dirty="0" smtClean="0"/>
              <a:t> - </a:t>
            </a:r>
            <a:r>
              <a:rPr lang="cs-CZ" sz="4800" dirty="0" smtClean="0"/>
              <a:t>pohyby hlavy a rukou</a:t>
            </a:r>
          </a:p>
          <a:p>
            <a:r>
              <a:rPr lang="cs-CZ" sz="4800" u="sng" dirty="0" err="1" smtClean="0"/>
              <a:t>Proxemika</a:t>
            </a:r>
            <a:r>
              <a:rPr lang="cs-CZ" sz="4500" b="1" dirty="0" smtClean="0"/>
              <a:t> </a:t>
            </a:r>
            <a:r>
              <a:rPr lang="cs-CZ" sz="4500" dirty="0" smtClean="0"/>
              <a:t>- vzdálenost mezi komunikujícími </a:t>
            </a:r>
          </a:p>
          <a:p>
            <a:r>
              <a:rPr lang="cs-CZ" sz="4800" u="sng" dirty="0" err="1" smtClean="0"/>
              <a:t>Posturologie</a:t>
            </a:r>
            <a:r>
              <a:rPr lang="cs-CZ" sz="4500" b="1" dirty="0" smtClean="0"/>
              <a:t> - </a:t>
            </a:r>
            <a:r>
              <a:rPr lang="cs-CZ" sz="4500" dirty="0" smtClean="0"/>
              <a:t>postoj těla</a:t>
            </a:r>
          </a:p>
          <a:p>
            <a:r>
              <a:rPr lang="cs-CZ" sz="4800" u="sng" dirty="0" err="1" smtClean="0"/>
              <a:t>Kinezika</a:t>
            </a:r>
            <a:r>
              <a:rPr lang="cs-CZ" sz="4800" b="1" dirty="0" smtClean="0"/>
              <a:t> - </a:t>
            </a:r>
            <a:r>
              <a:rPr lang="cs-CZ" sz="4800" dirty="0" smtClean="0"/>
              <a:t>pohyby těla</a:t>
            </a:r>
          </a:p>
          <a:p>
            <a:r>
              <a:rPr lang="cs-CZ" sz="4800" u="sng" dirty="0" err="1" smtClean="0"/>
              <a:t>Haptika</a:t>
            </a:r>
            <a:r>
              <a:rPr lang="cs-CZ" sz="4800" b="1" dirty="0" smtClean="0"/>
              <a:t> </a:t>
            </a:r>
            <a:r>
              <a:rPr lang="cs-CZ" sz="4800" dirty="0" smtClean="0"/>
              <a:t>– doteky</a:t>
            </a:r>
          </a:p>
          <a:p>
            <a:pPr>
              <a:buNone/>
            </a:pPr>
            <a:endParaRPr lang="cs-CZ" sz="45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8858248" y="6457890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1</a:t>
            </a:r>
            <a:endParaRPr lang="cs-CZ" sz="2000" b="1" dirty="0">
              <a:solidFill>
                <a:srgbClr val="C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7786710" y="0"/>
            <a:ext cx="98107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5000636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cs-CZ" u="sng" dirty="0" smtClean="0"/>
              <a:t>z</a:t>
            </a:r>
            <a:r>
              <a:rPr lang="en-US" u="sng" dirty="0" err="1" smtClean="0"/>
              <a:t>rcadlit</a:t>
            </a:r>
            <a:r>
              <a:rPr lang="en-US" u="sng" dirty="0" smtClean="0"/>
              <a:t> </a:t>
            </a:r>
            <a:r>
              <a:rPr lang="en-US" dirty="0" err="1" smtClean="0"/>
              <a:t>cítění</a:t>
            </a:r>
            <a:r>
              <a:rPr lang="en-US" dirty="0" smtClean="0"/>
              <a:t> </a:t>
            </a:r>
            <a:r>
              <a:rPr lang="en-US" dirty="0" err="1" smtClean="0"/>
              <a:t>protějšku</a:t>
            </a:r>
            <a:endParaRPr lang="cs-CZ" dirty="0" smtClean="0"/>
          </a:p>
          <a:p>
            <a:pPr>
              <a:spcBef>
                <a:spcPts val="0"/>
              </a:spcBef>
            </a:pPr>
            <a:r>
              <a:rPr lang="en-US" u="sng" dirty="0" err="1" smtClean="0"/>
              <a:t>indukovat</a:t>
            </a:r>
            <a:r>
              <a:rPr lang="en-US" dirty="0" smtClean="0"/>
              <a:t> </a:t>
            </a:r>
            <a:r>
              <a:rPr lang="cs-CZ" dirty="0" smtClean="0"/>
              <a:t>náladu </a:t>
            </a:r>
            <a:r>
              <a:rPr lang="en-US" dirty="0" err="1" smtClean="0"/>
              <a:t>vlastní</a:t>
            </a:r>
            <a:r>
              <a:rPr lang="en-US" dirty="0" smtClean="0"/>
              <a:t> </a:t>
            </a:r>
            <a:r>
              <a:rPr lang="en-US" dirty="0" err="1" smtClean="0"/>
              <a:t>mimikou</a:t>
            </a:r>
            <a:endParaRPr lang="cs-CZ" dirty="0" smtClean="0"/>
          </a:p>
          <a:p>
            <a:pPr lvl="0">
              <a:spcBef>
                <a:spcPts val="0"/>
              </a:spcBef>
            </a:pPr>
            <a:r>
              <a:rPr lang="cs-CZ" u="sng" dirty="0" smtClean="0"/>
              <a:t>oční </a:t>
            </a:r>
            <a:r>
              <a:rPr lang="en-US" u="sng" dirty="0" err="1" smtClean="0"/>
              <a:t>kontakt</a:t>
            </a:r>
            <a:r>
              <a:rPr lang="en-US" u="sng" dirty="0" smtClean="0"/>
              <a:t>:</a:t>
            </a:r>
            <a:endParaRPr lang="cs-CZ" u="sng" dirty="0" smtClean="0"/>
          </a:p>
          <a:p>
            <a:pPr lvl="1">
              <a:spcBef>
                <a:spcPts val="0"/>
              </a:spcBef>
            </a:pPr>
            <a:r>
              <a:rPr lang="en-US" dirty="0" err="1" smtClean="0"/>
              <a:t>naslouchající</a:t>
            </a:r>
            <a:r>
              <a:rPr lang="en-US" dirty="0" smtClean="0"/>
              <a:t> se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dívat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mluvčího</a:t>
            </a:r>
            <a:endParaRPr lang="cs-CZ" dirty="0" smtClean="0"/>
          </a:p>
          <a:p>
            <a:pPr lvl="1">
              <a:spcBef>
                <a:spcPts val="0"/>
              </a:spcBef>
            </a:pP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hovoru</a:t>
            </a:r>
            <a:r>
              <a:rPr lang="en-US" dirty="0" smtClean="0"/>
              <a:t> </a:t>
            </a:r>
            <a:r>
              <a:rPr lang="en-US" dirty="0" err="1" smtClean="0"/>
              <a:t>pohledy</a:t>
            </a:r>
            <a:r>
              <a:rPr lang="en-US" dirty="0" smtClean="0"/>
              <a:t> </a:t>
            </a:r>
            <a:r>
              <a:rPr lang="en-US" dirty="0" err="1" smtClean="0"/>
              <a:t>vzhůru</a:t>
            </a:r>
            <a:r>
              <a:rPr lang="en-US" dirty="0" smtClean="0"/>
              <a:t> </a:t>
            </a:r>
            <a:r>
              <a:rPr lang="en-US" dirty="0" err="1" smtClean="0"/>
              <a:t>brány</a:t>
            </a:r>
            <a:r>
              <a:rPr lang="en-US" dirty="0" smtClean="0"/>
              <a:t> </a:t>
            </a:r>
            <a:r>
              <a:rPr lang="en-US" dirty="0" err="1" smtClean="0"/>
              <a:t>hůř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pohledy</a:t>
            </a:r>
            <a:r>
              <a:rPr lang="en-US" dirty="0" smtClean="0"/>
              <a:t> </a:t>
            </a:r>
            <a:r>
              <a:rPr lang="en-US" dirty="0" err="1" smtClean="0"/>
              <a:t>dolů</a:t>
            </a:r>
            <a:endParaRPr lang="cs-CZ" dirty="0" smtClean="0"/>
          </a:p>
          <a:p>
            <a:pPr lvl="1">
              <a:spcBef>
                <a:spcPts val="0"/>
              </a:spcBef>
            </a:pPr>
            <a:r>
              <a:rPr lang="cs-CZ" u="sng" dirty="0" smtClean="0"/>
              <a:t>p</a:t>
            </a:r>
            <a:r>
              <a:rPr lang="en-US" u="sng" dirty="0" err="1" smtClean="0"/>
              <a:t>řiměřená</a:t>
            </a:r>
            <a:r>
              <a:rPr lang="en-US" u="sng" dirty="0" smtClean="0"/>
              <a:t> </a:t>
            </a:r>
            <a:r>
              <a:rPr lang="en-US" u="sng" dirty="0" err="1" smtClean="0"/>
              <a:t>délka</a:t>
            </a:r>
            <a:r>
              <a:rPr lang="en-US" dirty="0" smtClean="0"/>
              <a:t> </a:t>
            </a:r>
            <a:r>
              <a:rPr lang="en-US" dirty="0" err="1" smtClean="0"/>
              <a:t>kontaktu</a:t>
            </a:r>
            <a:endParaRPr lang="cs-CZ" u="sng" dirty="0" smtClean="0"/>
          </a:p>
          <a:p>
            <a:pPr>
              <a:spcBef>
                <a:spcPts val="0"/>
              </a:spcBef>
            </a:pPr>
            <a:r>
              <a:rPr lang="cs-CZ" u="sng" dirty="0" smtClean="0"/>
              <a:t>z</a:t>
            </a:r>
            <a:r>
              <a:rPr lang="en-US" u="sng" dirty="0" err="1" smtClean="0"/>
              <a:t>ornice</a:t>
            </a:r>
            <a:r>
              <a:rPr lang="en-US" b="1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rozšíří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zájmu</a:t>
            </a:r>
            <a:r>
              <a:rPr lang="en-US" dirty="0" smtClean="0"/>
              <a:t>, </a:t>
            </a:r>
            <a:r>
              <a:rPr lang="en-US" dirty="0" err="1" smtClean="0"/>
              <a:t>strachu</a:t>
            </a:r>
            <a:endParaRPr lang="cs-CZ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citlivost na </a:t>
            </a:r>
            <a:r>
              <a:rPr lang="cs-CZ" u="sng" dirty="0" smtClean="0"/>
              <a:t>projevy bolesti </a:t>
            </a:r>
            <a:r>
              <a:rPr lang="cs-CZ" sz="2800" dirty="0" smtClean="0"/>
              <a:t>– pacient myslí, že víme</a:t>
            </a:r>
          </a:p>
          <a:p>
            <a:pPr lvl="0">
              <a:spcBef>
                <a:spcPts val="0"/>
              </a:spcBef>
            </a:pPr>
            <a:r>
              <a:rPr lang="cs-CZ" u="sng" dirty="0" err="1" smtClean="0"/>
              <a:t>amimičtí</a:t>
            </a:r>
            <a:r>
              <a:rPr lang="cs-CZ" u="sng" dirty="0" smtClean="0"/>
              <a:t> lidé </a:t>
            </a:r>
            <a:r>
              <a:rPr lang="cs-CZ" dirty="0" smtClean="0"/>
              <a:t>–&gt; více verbálních ujištění</a:t>
            </a:r>
          </a:p>
          <a:p>
            <a:pPr>
              <a:spcBef>
                <a:spcPts val="0"/>
              </a:spcBef>
            </a:pPr>
            <a:r>
              <a:rPr lang="cs-CZ" u="sng" dirty="0" smtClean="0"/>
              <a:t>hrané emoce </a:t>
            </a:r>
            <a:r>
              <a:rPr lang="cs-CZ" dirty="0" smtClean="0"/>
              <a:t>- snadno rozpoznatelné, jsou delší, intenzivnější než pravé</a:t>
            </a:r>
          </a:p>
          <a:p>
            <a:pPr lvl="0">
              <a:spcBef>
                <a:spcPts val="0"/>
              </a:spcBef>
            </a:pPr>
            <a:r>
              <a:rPr lang="cs-CZ" u="sng" dirty="0" smtClean="0"/>
              <a:t>úsměv</a:t>
            </a:r>
            <a:r>
              <a:rPr lang="cs-CZ" dirty="0" smtClean="0"/>
              <a:t> může mít více významů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na mimický projev bývají citliví lidé </a:t>
            </a:r>
            <a:r>
              <a:rPr lang="cs-CZ" u="sng" dirty="0" smtClean="0"/>
              <a:t>labilní</a:t>
            </a:r>
            <a:r>
              <a:rPr lang="cs-CZ" dirty="0" smtClean="0"/>
              <a:t>, nevyrovnaní</a:t>
            </a:r>
          </a:p>
          <a:p>
            <a:pPr lvl="0">
              <a:spcBef>
                <a:spcPts val="0"/>
              </a:spcBef>
            </a:pPr>
            <a:endParaRPr lang="cs-CZ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6929454" cy="1143000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MIMIKA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 (pohyby obličejových svalů)</a:t>
            </a:r>
            <a:endParaRPr lang="cs-CZ" sz="3100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7429520" y="285728"/>
            <a:ext cx="14763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ovéPole 6"/>
          <p:cNvSpPr txBox="1"/>
          <p:nvPr/>
        </p:nvSpPr>
        <p:spPr>
          <a:xfrm>
            <a:off x="8858248" y="6457890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1</a:t>
            </a:r>
            <a:endParaRPr lang="cs-CZ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40054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dirty="0" smtClean="0"/>
              <a:t>pohyby sociálně naučené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množství gestikulace závisí na temperamentu člověka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národnostní odlišnosti v gestech</a:t>
            </a:r>
          </a:p>
          <a:p>
            <a:pPr>
              <a:spcBef>
                <a:spcPts val="0"/>
              </a:spcBef>
              <a:buNone/>
            </a:pPr>
            <a:endParaRPr lang="cs-CZ" dirty="0" smtClean="0"/>
          </a:p>
          <a:p>
            <a:pPr>
              <a:buNone/>
            </a:pPr>
            <a:r>
              <a:rPr lang="cs-CZ" b="1" u="sng" dirty="0" smtClean="0"/>
              <a:t>gesta</a:t>
            </a:r>
            <a:r>
              <a:rPr lang="cs-CZ" b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a) </a:t>
            </a:r>
            <a:r>
              <a:rPr lang="cs-CZ" u="sng" dirty="0" smtClean="0"/>
              <a:t>ilustrativní</a:t>
            </a:r>
            <a:r>
              <a:rPr lang="cs-CZ" dirty="0" smtClean="0"/>
              <a:t> - doprovázející řeč</a:t>
            </a:r>
            <a:br>
              <a:rPr lang="cs-CZ" dirty="0" smtClean="0"/>
            </a:br>
            <a:r>
              <a:rPr lang="cs-CZ" dirty="0" smtClean="0"/>
              <a:t>b) </a:t>
            </a:r>
            <a:r>
              <a:rPr lang="cs-CZ" u="sng" dirty="0" smtClean="0"/>
              <a:t>sémantická</a:t>
            </a:r>
            <a:r>
              <a:rPr lang="cs-CZ" dirty="0" smtClean="0"/>
              <a:t> - významová</a:t>
            </a:r>
            <a:br>
              <a:rPr lang="cs-CZ" dirty="0" smtClean="0"/>
            </a:br>
            <a:r>
              <a:rPr lang="cs-CZ" dirty="0" smtClean="0"/>
              <a:t>c) </a:t>
            </a:r>
            <a:r>
              <a:rPr lang="cs-CZ" u="sng" dirty="0" smtClean="0"/>
              <a:t>akustická</a:t>
            </a:r>
            <a:r>
              <a:rPr lang="cs-CZ" dirty="0" smtClean="0"/>
              <a:t> - luskání prstů, hvízdání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 flipH="1">
            <a:off x="357158" y="0"/>
            <a:ext cx="1714870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857356" y="500042"/>
            <a:ext cx="6929454" cy="1143000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GESTIKA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(pohyby hlavy a rukou)</a:t>
            </a:r>
            <a:endParaRPr lang="cs-CZ" sz="31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858248" y="6457890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2</a:t>
            </a:r>
            <a:endParaRPr lang="cs-CZ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6929454" cy="1143000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PROXEMIKA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 (vzdálenost mezi komunikujícími 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2500306"/>
            <a:ext cx="8229600" cy="392911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AutoNum type="alphaLcParenR"/>
            </a:pPr>
            <a:r>
              <a:rPr lang="cs-CZ" sz="3000" u="sng" dirty="0" smtClean="0"/>
              <a:t>intimní</a:t>
            </a:r>
            <a:r>
              <a:rPr lang="cs-CZ" sz="3000" dirty="0" smtClean="0"/>
              <a:t> sféra (do 0,75 m) - nejbližší lidé</a:t>
            </a:r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cs-CZ" sz="3000" u="sng" dirty="0" smtClean="0"/>
              <a:t>osobní</a:t>
            </a:r>
            <a:r>
              <a:rPr lang="cs-CZ" sz="3000" dirty="0" smtClean="0"/>
              <a:t> sféra (0,75 - 1,20 m) – osobní rozhovory</a:t>
            </a:r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cs-CZ" sz="3000" u="sng" dirty="0" smtClean="0"/>
              <a:t>sociální</a:t>
            </a:r>
            <a:r>
              <a:rPr lang="cs-CZ" sz="3000" dirty="0" smtClean="0"/>
              <a:t> sféra (do 3 m) - při úředních jednáních</a:t>
            </a:r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cs-CZ" sz="3000" u="sng" dirty="0" smtClean="0"/>
              <a:t>veřejná</a:t>
            </a:r>
            <a:r>
              <a:rPr lang="cs-CZ" sz="3000" dirty="0" smtClean="0"/>
              <a:t> sféra - řečník - posluchači, jeviště – hlediště</a:t>
            </a:r>
          </a:p>
          <a:p>
            <a:pPr marL="514350" indent="-514350">
              <a:spcBef>
                <a:spcPts val="0"/>
              </a:spcBef>
              <a:buNone/>
            </a:pPr>
            <a:endParaRPr lang="cs-CZ" sz="1000" dirty="0" smtClean="0"/>
          </a:p>
          <a:p>
            <a:pPr>
              <a:spcBef>
                <a:spcPts val="0"/>
              </a:spcBef>
            </a:pPr>
            <a:r>
              <a:rPr lang="cs-CZ" sz="3000" dirty="0" smtClean="0"/>
              <a:t>„</a:t>
            </a:r>
            <a:r>
              <a:rPr lang="cs-CZ" sz="3000" u="sng" dirty="0" smtClean="0"/>
              <a:t>Sociální bublina</a:t>
            </a:r>
            <a:r>
              <a:rPr lang="cs-CZ" sz="3000" dirty="0" smtClean="0"/>
              <a:t>“- každý člověk má jinou potřebu být vzdálen od komunikujícího</a:t>
            </a:r>
          </a:p>
          <a:p>
            <a:pPr>
              <a:buNone/>
            </a:pPr>
            <a:endParaRPr lang="cs-CZ" sz="1600" b="1" dirty="0" smtClean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7072330" y="285728"/>
            <a:ext cx="765197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7858148" y="357166"/>
            <a:ext cx="98107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57356" y="571480"/>
            <a:ext cx="6929454" cy="1143000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POSTUROLOGIE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(postoj těla)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643158"/>
            <a:ext cx="8229600" cy="37148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800" u="sng" dirty="0" smtClean="0"/>
              <a:t>zrcadlení pozice </a:t>
            </a:r>
            <a:r>
              <a:rPr lang="cs-CZ" sz="2800" dirty="0" smtClean="0"/>
              <a:t>protějšku</a:t>
            </a:r>
          </a:p>
          <a:p>
            <a:pPr>
              <a:spcBef>
                <a:spcPts val="0"/>
              </a:spcBef>
            </a:pPr>
            <a:r>
              <a:rPr lang="cs-CZ" sz="2800" u="sng" dirty="0" smtClean="0"/>
              <a:t>bariéry</a:t>
            </a:r>
            <a:r>
              <a:rPr lang="cs-CZ" sz="2800" dirty="0" smtClean="0"/>
              <a:t> – ochranná funkce, nesouhlas, dotčení</a:t>
            </a:r>
          </a:p>
          <a:p>
            <a:pPr>
              <a:spcBef>
                <a:spcPts val="0"/>
              </a:spcBef>
            </a:pPr>
            <a:r>
              <a:rPr lang="cs-CZ" sz="2800" u="sng" dirty="0" smtClean="0"/>
              <a:t>oční kontakt </a:t>
            </a:r>
            <a:r>
              <a:rPr lang="cs-CZ" sz="2800" dirty="0" smtClean="0"/>
              <a:t>ve stejné rovině (ležící, děti)</a:t>
            </a:r>
          </a:p>
          <a:p>
            <a:pPr>
              <a:spcBef>
                <a:spcPts val="0"/>
              </a:spcBef>
            </a:pPr>
            <a:r>
              <a:rPr lang="cs-CZ" sz="2800" dirty="0" smtClean="0"/>
              <a:t>vyjadřuje míru </a:t>
            </a:r>
            <a:r>
              <a:rPr lang="cs-CZ" sz="2800" u="sng" dirty="0" smtClean="0"/>
              <a:t>jistoty a sebevědomí </a:t>
            </a:r>
            <a:r>
              <a:rPr lang="cs-CZ" sz="2800" dirty="0" smtClean="0"/>
              <a:t>člověka (např. schoulený postoj)</a:t>
            </a:r>
          </a:p>
          <a:p>
            <a:pPr>
              <a:spcBef>
                <a:spcPts val="0"/>
              </a:spcBef>
            </a:pPr>
            <a:r>
              <a:rPr lang="cs-CZ" sz="2800" dirty="0" smtClean="0"/>
              <a:t>postoj vyjadřuje </a:t>
            </a:r>
            <a:r>
              <a:rPr lang="cs-CZ" sz="2800" u="sng" dirty="0" smtClean="0"/>
              <a:t>sociální chování </a:t>
            </a:r>
            <a:r>
              <a:rPr lang="cs-CZ" sz="2800" dirty="0" smtClean="0"/>
              <a:t>– přátelský nebo </a:t>
            </a:r>
            <a:r>
              <a:rPr lang="cs-CZ" sz="2800" dirty="0" err="1" smtClean="0"/>
              <a:t>hostilní</a:t>
            </a:r>
            <a:endParaRPr lang="cs-CZ" sz="2800" dirty="0" smtClean="0"/>
          </a:p>
          <a:p>
            <a:pPr>
              <a:spcBef>
                <a:spcPts val="0"/>
              </a:spcBef>
            </a:pPr>
            <a:r>
              <a:rPr lang="cs-CZ" sz="2800" dirty="0" smtClean="0"/>
              <a:t>postoje komunikujících </a:t>
            </a:r>
            <a:r>
              <a:rPr lang="cs-CZ" sz="2800" u="sng" dirty="0" smtClean="0"/>
              <a:t>souběžné</a:t>
            </a:r>
            <a:r>
              <a:rPr lang="cs-CZ" sz="2800" dirty="0" smtClean="0"/>
              <a:t> (podobné) X </a:t>
            </a:r>
            <a:r>
              <a:rPr lang="cs-CZ" sz="2800" u="sng" dirty="0" smtClean="0"/>
              <a:t>nesouběžné</a:t>
            </a:r>
            <a:r>
              <a:rPr lang="cs-CZ" sz="2800" dirty="0" smtClean="0"/>
              <a:t> (jeden v dominantním postavení)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858248" y="6457890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3</a:t>
            </a:r>
            <a:endParaRPr lang="cs-CZ" sz="2000" b="1" dirty="0">
              <a:solidFill>
                <a:srgbClr val="C000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428596" y="357166"/>
            <a:ext cx="212473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78634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cs-CZ" dirty="0" smtClean="0"/>
              <a:t>pohyby těla by měly být koordinované - pohybová elegance, harmonie, soulad</a:t>
            </a:r>
          </a:p>
          <a:p>
            <a:pPr>
              <a:spcBef>
                <a:spcPts val="0"/>
              </a:spcBef>
            </a:pPr>
            <a:r>
              <a:rPr lang="cs-CZ" b="1" dirty="0" smtClean="0"/>
              <a:t>pohyby se skládají z:</a:t>
            </a:r>
          </a:p>
          <a:p>
            <a:pPr lvl="1">
              <a:spcBef>
                <a:spcPts val="0"/>
              </a:spcBef>
            </a:pPr>
            <a:r>
              <a:rPr lang="cs-CZ" u="sng" dirty="0" smtClean="0"/>
              <a:t>bodových činností </a:t>
            </a:r>
            <a:r>
              <a:rPr lang="cs-CZ" dirty="0" smtClean="0"/>
              <a:t>- např.: uchopení předmětu (sledovat u pacientů)</a:t>
            </a:r>
          </a:p>
          <a:p>
            <a:pPr lvl="1">
              <a:spcBef>
                <a:spcPts val="0"/>
              </a:spcBef>
            </a:pPr>
            <a:r>
              <a:rPr lang="cs-CZ" u="sng" dirty="0" smtClean="0"/>
              <a:t>pohybových sekvencí </a:t>
            </a:r>
            <a:r>
              <a:rPr lang="cs-CZ" dirty="0" smtClean="0"/>
              <a:t>- sledovat celý pohybový děj (mytí, oblékání, podávání ruky)</a:t>
            </a:r>
          </a:p>
          <a:p>
            <a:pPr lvl="1">
              <a:spcBef>
                <a:spcPts val="0"/>
              </a:spcBef>
            </a:pPr>
            <a:r>
              <a:rPr lang="cs-CZ" u="sng" dirty="0" smtClean="0"/>
              <a:t>pohybové prezentace </a:t>
            </a:r>
            <a:r>
              <a:rPr lang="cs-CZ" dirty="0" smtClean="0"/>
              <a:t>- pohyb po určitou dobu (od vstupu do ordinace až po odchod)</a:t>
            </a:r>
          </a:p>
          <a:p>
            <a:pPr>
              <a:spcBef>
                <a:spcPts val="0"/>
              </a:spcBef>
            </a:pPr>
            <a:r>
              <a:rPr lang="cs-CZ" b="1" dirty="0" smtClean="0"/>
              <a:t>sledujeme:</a:t>
            </a:r>
          </a:p>
          <a:p>
            <a:pPr lvl="1">
              <a:spcBef>
                <a:spcPts val="0"/>
              </a:spcBef>
            </a:pPr>
            <a:r>
              <a:rPr lang="cs-CZ" u="sng" dirty="0" smtClean="0"/>
              <a:t>rozsah</a:t>
            </a:r>
            <a:r>
              <a:rPr lang="cs-CZ" dirty="0" smtClean="0"/>
              <a:t> pohybu - do šíře prostoru, závislé na temperamentu</a:t>
            </a:r>
          </a:p>
          <a:p>
            <a:pPr lvl="1">
              <a:spcBef>
                <a:spcPts val="0"/>
              </a:spcBef>
            </a:pPr>
            <a:r>
              <a:rPr lang="cs-CZ" u="sng" dirty="0" smtClean="0"/>
              <a:t>počet</a:t>
            </a:r>
            <a:r>
              <a:rPr lang="cs-CZ" dirty="0" smtClean="0"/>
              <a:t> pohybů - zvýšený počet signalizuje napětí</a:t>
            </a:r>
          </a:p>
          <a:p>
            <a:pPr lvl="1">
              <a:spcBef>
                <a:spcPts val="0"/>
              </a:spcBef>
            </a:pPr>
            <a:r>
              <a:rPr lang="cs-CZ" u="sng" dirty="0" smtClean="0"/>
              <a:t>různorodost</a:t>
            </a:r>
            <a:r>
              <a:rPr lang="cs-CZ" dirty="0" smtClean="0"/>
              <a:t> pohybů - jinak se pohybuje člověk agresivní, v depresi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071670" y="285728"/>
            <a:ext cx="6000760" cy="1143000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KINEZIKA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(pohyby těla)</a:t>
            </a:r>
            <a:endParaRPr lang="cs-CZ" sz="31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 flipH="1">
            <a:off x="8001024" y="285728"/>
            <a:ext cx="785818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 rot="5400000">
            <a:off x="704835" y="-335385"/>
            <a:ext cx="98107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9166</TotalTime>
  <Words>821</Words>
  <Application>Microsoft Office PowerPoint</Application>
  <PresentationFormat>Předvádění na obrazovce (4:3)</PresentationFormat>
  <Paragraphs>126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Komunikace</vt:lpstr>
      <vt:lpstr>KOMUNIKACE</vt:lpstr>
      <vt:lpstr>NEVERBÁLNÍ KOMUNIKACE</vt:lpstr>
      <vt:lpstr>NEVERBÁLNÍ KOMUNIKACE</vt:lpstr>
      <vt:lpstr>MIMIKA  (pohyby obličejových svalů)</vt:lpstr>
      <vt:lpstr>GESTIKA (pohyby hlavy a rukou)</vt:lpstr>
      <vt:lpstr>PROXEMIKA  (vzdálenost mezi komunikujícími )</vt:lpstr>
      <vt:lpstr>POSTUROLOGIE (postoj těla)</vt:lpstr>
      <vt:lpstr>KINEZIKA (pohyby těla)</vt:lpstr>
      <vt:lpstr>HAPTIKA  (doteky)</vt:lpstr>
      <vt:lpstr>Snímek 11</vt:lpstr>
      <vt:lpstr>Zadání domácího úkolu pozorování neverbálního chování</vt:lpstr>
      <vt:lpstr>Vzor formuláře pro zápis výsledků pozorování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Psychologicky obtížný pacient</dc:title>
  <dc:creator>inka</dc:creator>
  <cp:lastModifiedBy>Dejsinka</cp:lastModifiedBy>
  <cp:revision>484</cp:revision>
  <dcterms:created xsi:type="dcterms:W3CDTF">2013-01-28T15:34:22Z</dcterms:created>
  <dcterms:modified xsi:type="dcterms:W3CDTF">2020-09-01T09:22:16Z</dcterms:modified>
</cp:coreProperties>
</file>